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56EF5-016A-45CB-A432-A4DF0AE0A1F9}" v="6" dt="2024-02-13T08:31:56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93910" autoAdjust="0"/>
  </p:normalViewPr>
  <p:slideViewPr>
    <p:cSldViewPr>
      <p:cViewPr varScale="1">
        <p:scale>
          <a:sx n="45" d="100"/>
          <a:sy n="45" d="100"/>
        </p:scale>
        <p:origin x="2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 Patil" userId="e4b7d7af09e22b09" providerId="LiveId" clId="{37156EF5-016A-45CB-A432-A4DF0AE0A1F9}"/>
    <pc:docChg chg="custSel modSld">
      <pc:chgData name="Tejas Patil" userId="e4b7d7af09e22b09" providerId="LiveId" clId="{37156EF5-016A-45CB-A432-A4DF0AE0A1F9}" dt="2024-02-13T08:32:03.575" v="85" actId="20577"/>
      <pc:docMkLst>
        <pc:docMk/>
      </pc:docMkLst>
      <pc:sldChg chg="addSp delSp modSp mod">
        <pc:chgData name="Tejas Patil" userId="e4b7d7af09e22b09" providerId="LiveId" clId="{37156EF5-016A-45CB-A432-A4DF0AE0A1F9}" dt="2024-02-13T08:32:03.575" v="85" actId="20577"/>
        <pc:sldMkLst>
          <pc:docMk/>
          <pc:sldMk cId="0" sldId="260"/>
        </pc:sldMkLst>
        <pc:spChg chg="add mod">
          <ac:chgData name="Tejas Patil" userId="e4b7d7af09e22b09" providerId="LiveId" clId="{37156EF5-016A-45CB-A432-A4DF0AE0A1F9}" dt="2024-02-13T08:30:21.127" v="68" actId="14100"/>
          <ac:spMkLst>
            <pc:docMk/>
            <pc:sldMk cId="0" sldId="260"/>
            <ac:spMk id="20" creationId="{0EF9783E-14A1-4321-D58B-5618D33BE18C}"/>
          </ac:spMkLst>
        </pc:spChg>
        <pc:spChg chg="add mod">
          <ac:chgData name="Tejas Patil" userId="e4b7d7af09e22b09" providerId="LiveId" clId="{37156EF5-016A-45CB-A432-A4DF0AE0A1F9}" dt="2024-02-13T08:31:38.443" v="73"/>
          <ac:spMkLst>
            <pc:docMk/>
            <pc:sldMk cId="0" sldId="260"/>
            <ac:spMk id="36" creationId="{3A5D9C9D-F827-8519-3B07-1CDABE98057F}"/>
          </ac:spMkLst>
        </pc:spChg>
        <pc:spChg chg="add mod">
          <ac:chgData name="Tejas Patil" userId="e4b7d7af09e22b09" providerId="LiveId" clId="{37156EF5-016A-45CB-A432-A4DF0AE0A1F9}" dt="2024-02-13T08:32:03.575" v="85" actId="20577"/>
          <ac:spMkLst>
            <pc:docMk/>
            <pc:sldMk cId="0" sldId="260"/>
            <ac:spMk id="38" creationId="{B899138C-3F51-DA96-7F86-C8F15DA1CA90}"/>
          </ac:spMkLst>
        </pc:spChg>
        <pc:spChg chg="del">
          <ac:chgData name="Tejas Patil" userId="e4b7d7af09e22b09" providerId="LiveId" clId="{37156EF5-016A-45CB-A432-A4DF0AE0A1F9}" dt="2024-02-13T08:25:27.232" v="0" actId="478"/>
          <ac:spMkLst>
            <pc:docMk/>
            <pc:sldMk cId="0" sldId="260"/>
            <ac:spMk id="50" creationId="{64DCF7E7-E1BB-C9EB-CFA0-364BACB17709}"/>
          </ac:spMkLst>
        </pc:spChg>
        <pc:picChg chg="add del mod modCrop">
          <ac:chgData name="Tejas Patil" userId="e4b7d7af09e22b09" providerId="LiveId" clId="{37156EF5-016A-45CB-A432-A4DF0AE0A1F9}" dt="2024-02-13T08:28:39.469" v="53" actId="21"/>
          <ac:picMkLst>
            <pc:docMk/>
            <pc:sldMk cId="0" sldId="260"/>
            <ac:picMk id="19" creationId="{CAB65A1B-EE82-2962-2237-9D49BCF4D265}"/>
          </ac:picMkLst>
        </pc:picChg>
        <pc:picChg chg="add del">
          <ac:chgData name="Tejas Patil" userId="e4b7d7af09e22b09" providerId="LiveId" clId="{37156EF5-016A-45CB-A432-A4DF0AE0A1F9}" dt="2024-02-13T08:29:35.126" v="60" actId="21"/>
          <ac:picMkLst>
            <pc:docMk/>
            <pc:sldMk cId="0" sldId="260"/>
            <ac:picMk id="33" creationId="{B1833D34-4C8C-0092-3874-008EFF495283}"/>
          </ac:picMkLst>
        </pc:picChg>
        <pc:picChg chg="add del mod">
          <ac:chgData name="Tejas Patil" userId="e4b7d7af09e22b09" providerId="LiveId" clId="{37156EF5-016A-45CB-A432-A4DF0AE0A1F9}" dt="2024-02-13T08:30:47.094" v="70" actId="478"/>
          <ac:picMkLst>
            <pc:docMk/>
            <pc:sldMk cId="0" sldId="260"/>
            <ac:picMk id="34" creationId="{B1833D34-4C8C-0092-3874-008EFF495283}"/>
          </ac:picMkLst>
        </pc:picChg>
        <pc:picChg chg="add del mod">
          <ac:chgData name="Tejas Patil" userId="e4b7d7af09e22b09" providerId="LiveId" clId="{37156EF5-016A-45CB-A432-A4DF0AE0A1F9}" dt="2024-02-13T08:31:07.906" v="72" actId="478"/>
          <ac:picMkLst>
            <pc:docMk/>
            <pc:sldMk cId="0" sldId="260"/>
            <ac:picMk id="35" creationId="{685E8778-D618-3C59-A5E2-74C8E44ADED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Desktop\FInalSocialBuzz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Desktop\FInalSocialBuzz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Desktop\FInalSocialBuzz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[FInalSocialBuzz.csv]Sheet8!PivotTable10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Sum of Scores by Content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Sheet8!$B$3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45-4F83-931C-5257A7E08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45-4F83-931C-5257A7E088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45-4F83-931C-5257A7E08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45-4F83-931C-5257A7E088B9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Sheet8!$A$4:$A$8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photo</c:v>
                </c:pt>
                <c:pt idx="3">
                  <c:v>video</c:v>
                </c:pt>
              </c:strCache>
            </c:strRef>
          </c:cat>
          <c:val>
            <c:numRef>
              <c:f>Sheet8!$B$4:$B$8</c:f>
              <c:numCache>
                <c:formatCode>0.00</c:formatCode>
                <c:ptCount val="4"/>
                <c:pt idx="0">
                  <c:v>226127</c:v>
                </c:pt>
                <c:pt idx="1">
                  <c:v>238217</c:v>
                </c:pt>
                <c:pt idx="2">
                  <c:v>262838</c:v>
                </c:pt>
                <c:pt idx="3">
                  <c:v>246463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45-4F83-931C-5257A7E088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[FInalSocialBuzz.csv]Sheet2!PivotTable2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Popularity Percentage</a:t>
            </a:r>
            <a:r>
              <a:rPr lang="en-US" sz="2400" baseline="0" dirty="0"/>
              <a:t> Share from Top 5 Categories</a:t>
            </a:r>
            <a:endParaRPr lang="en-US" sz="2400" dirty="0"/>
          </a:p>
        </c:rich>
      </c:tx>
      <c:layout>
        <c:manualLayout>
          <c:xMode val="edge"/>
          <c:yMode val="edge"/>
          <c:x val="0.30309676772773059"/>
          <c:y val="2.7265028345861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1.384083044982699E-2"/>
              <c:y val="-0.1609570143039030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4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303344867358708"/>
              <c:y val="-3.915170618203051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6124567474048443E-2"/>
              <c:y val="0.18705815175858984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7.1510957324106117E-2"/>
              <c:y val="0.12615549769765361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2687427912341406"/>
              <c:y val="-8.700379151562318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7.1510957324106117E-2"/>
              <c:y val="0.12615549769765361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2687427912341406"/>
              <c:y val="-8.700379151562318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1.384083044982699E-2"/>
              <c:y val="-0.1609570143039030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303344867358708"/>
              <c:y val="-3.915170618203051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6124567474048443E-2"/>
              <c:y val="0.18705815175858984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7.1510957324106117E-2"/>
              <c:y val="0.12615549769765361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2687427912341406"/>
              <c:y val="-8.700379151562318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1.384083044982699E-2"/>
              <c:y val="-0.1609570143039030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303344867358708"/>
              <c:y val="-3.915170618203051E-2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6124567474048443E-2"/>
              <c:y val="0.18705815175858984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separator>, </c:separator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3865748853812144"/>
          <c:y val="0.12379360339702064"/>
          <c:w val="0.37938698277149391"/>
          <c:h val="0.77749066576699799"/>
        </c:manualLayout>
      </c:layout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10-4E3B-90F2-70879E9B65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10-4E3B-90F2-70879E9B65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10-4E3B-90F2-70879E9B65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10-4E3B-90F2-70879E9B656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410-4E3B-90F2-70879E9B656C}"/>
              </c:ext>
            </c:extLst>
          </c:dPt>
          <c:dLbls>
            <c:dLbl>
              <c:idx val="0"/>
              <c:layout>
                <c:manualLayout>
                  <c:x val="-0.13753428627328848"/>
                  <c:y val="0.1807230857149721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131AFD8-6DF5-4B86-9DC1-55DFE113A855}" type="PERCENTAGE">
                      <a:rPr lang="en-US" sz="240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740855155129556"/>
                      <c:h val="0.1051763240836325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410-4E3B-90F2-70879E9B656C}"/>
                </c:ext>
              </c:extLst>
            </c:dLbl>
            <c:dLbl>
              <c:idx val="1"/>
              <c:layout>
                <c:manualLayout>
                  <c:x val="-0.17177721663869652"/>
                  <c:y val="-8.796021701889110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6C054BD-6182-4CEF-BCCE-740D1E412B5E}" type="PERCENTAGE">
                      <a:rPr lang="en-US" sz="2400" dirty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6278896903986836"/>
                      <c:h val="5.161744501253271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410-4E3B-90F2-70879E9B656C}"/>
                </c:ext>
              </c:extLst>
            </c:dLbl>
            <c:dLbl>
              <c:idx val="2"/>
              <c:layout>
                <c:manualLayout>
                  <c:x val="6.9186392814515676E-2"/>
                  <c:y val="-0.1389596175425584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5C9A9EE-CF04-4F7C-A3B7-DA32A169F9B1}" type="PERCENTAGE">
                      <a:rPr lang="en-US" sz="2400" dirty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949706333864232"/>
                      <c:h val="7.074561610935409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410-4E3B-90F2-70879E9B656C}"/>
                </c:ext>
              </c:extLst>
            </c:dLbl>
            <c:dLbl>
              <c:idx val="3"/>
              <c:layout>
                <c:manualLayout>
                  <c:x val="0.17986582586868283"/>
                  <c:y val="-1.332867520132165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1AA660-B73B-4734-99F9-0D44A176ED29}" type="PERCENTAGE">
                      <a:rPr lang="en-US" sz="240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0247069299945644"/>
                      <c:h val="7.839688454808263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410-4E3B-90F2-70879E9B656C}"/>
                </c:ext>
              </c:extLst>
            </c:dLbl>
            <c:dLbl>
              <c:idx val="4"/>
              <c:layout>
                <c:manualLayout>
                  <c:x val="0.14682824227462915"/>
                  <c:y val="0.1941718231342484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DB3728C-23CD-4876-92C2-73739AA7D9AC}" type="PERCENTAGE">
                      <a:rPr lang="en-US" sz="240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53200397639488"/>
                      <c:h val="0.1051763240836325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410-4E3B-90F2-70879E9B656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Sheet2!$A$4:$A$9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Sheet2!$B$4:$B$9</c:f>
              <c:numCache>
                <c:formatCode>General</c:formatCode>
                <c:ptCount val="5"/>
                <c:pt idx="0">
                  <c:v>74965</c:v>
                </c:pt>
                <c:pt idx="1">
                  <c:v>66676</c:v>
                </c:pt>
                <c:pt idx="2">
                  <c:v>69339</c:v>
                </c:pt>
                <c:pt idx="3">
                  <c:v>71168</c:v>
                </c:pt>
                <c:pt idx="4">
                  <c:v>68581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410-4E3B-90F2-70879E9B6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5.5796154671565068E-2"/>
          <c:y val="0.91033647206036916"/>
          <c:w val="0.86334538475896194"/>
          <c:h val="7.81866252815380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[FInalSocialBuzz.csv]Sheet4!PivotTable6</c:name>
    <c:fmtId val="2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Sheet4!$B$4:$B$16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3-44F5-BC17-1F32A0035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6989216"/>
        <c:axId val="664731104"/>
      </c:barChart>
      <c:catAx>
        <c:axId val="77698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731104"/>
        <c:crosses val="autoZero"/>
        <c:auto val="1"/>
        <c:lblAlgn val="ctr"/>
        <c:lblOffset val="100"/>
        <c:noMultiLvlLbl val="0"/>
      </c:catAx>
      <c:valAx>
        <c:axId val="664731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98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CE31D-AEBF-448F-B7DA-3A33EFA3937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A9F41D74-7132-4925-91B7-34E2EF786946}" type="pres">
      <dgm:prSet presAssocID="{97FCE31D-AEBF-448F-B7DA-3A33EFA39370}" presName="Name0" presStyleCnt="0">
        <dgm:presLayoutVars>
          <dgm:chMax val="7"/>
          <dgm:chPref val="7"/>
          <dgm:dir/>
        </dgm:presLayoutVars>
      </dgm:prSet>
      <dgm:spPr/>
    </dgm:pt>
    <dgm:pt modelId="{25AB4BBF-9807-4AE7-977E-A9658C962C3D}" type="pres">
      <dgm:prSet presAssocID="{97FCE31D-AEBF-448F-B7DA-3A33EFA39370}" presName="Name1" presStyleCnt="0"/>
      <dgm:spPr/>
    </dgm:pt>
  </dgm:ptLst>
  <dgm:cxnLst>
    <dgm:cxn modelId="{7E7C9143-4B47-4F58-8120-23D119B9647F}" type="presOf" srcId="{97FCE31D-AEBF-448F-B7DA-3A33EFA39370}" destId="{A9F41D74-7132-4925-91B7-34E2EF786946}" srcOrd="0" destOrd="0" presId="urn:microsoft.com/office/officeart/2008/layout/CircularPictureCallout"/>
    <dgm:cxn modelId="{E2EF3BB1-14FC-4B34-8097-A7C4A56B9ADE}" type="presParOf" srcId="{A9F41D74-7132-4925-91B7-34E2EF786946}" destId="{25AB4BBF-9807-4AE7-977E-A9658C962C3D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3654F-C20B-489D-E3F1-B46F9048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32B060-8572-6863-7076-B4777F0CD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C1367-9844-1BA6-2954-1BBC7BF8A1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B9E1976-C553-2107-71D0-3192B7916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E49193B-D4CB-7BBE-5A05-824677471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52859-05A5-1B84-2812-BC41C357B4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79ACA-7C29-886F-FF97-AA06A2A58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167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1339-4F65-5A10-CCEF-E253CFA2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25135C-AA9A-5D92-ED31-74D1EFBD95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14C4A-31B6-EE90-DDE7-FBFC4B03DF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BF2C04A-523A-E9ED-A35F-4FB326EB50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3AE858D-CB5D-CB66-EB67-80D114653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525AF-42E5-8E42-5646-3BB184FE7A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A0399-E060-B0DF-A40F-7C70E171F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680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png"/><Relationship Id="rId7" Type="http://schemas.openxmlformats.org/officeDocument/2006/relationships/diagramData" Target="../diagrams/data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microsoft.com/office/2007/relationships/diagramDrawing" Target="../diagrams/drawing1.xml"/><Relationship Id="rId5" Type="http://schemas.openxmlformats.org/officeDocument/2006/relationships/image" Target="../media/image13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svg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692297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6688703" cy="284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SocialBuzz 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7589D-DF99-A15E-B34C-8228B4213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5475E2A-46C1-087C-9B40-1B10FDB470A7}"/>
              </a:ext>
            </a:extLst>
          </p:cNvPr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332A84C-2F04-7738-99C5-545300108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55515163-0C3B-205A-6E88-4A25BF444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ECAA8256-F3A3-178C-5A8E-34593191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41C226A9-6A7C-F638-BF4B-1B88FA8F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F46854AC-BA40-5858-B901-EC9F7F8A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B37AC310-8739-AAE3-9F5C-8866D0E4C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2EE002D0-8706-E301-5321-483BFA8F2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10D0551-4AB7-4445-7743-415B5BA47838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14962D8F-88BF-D7C1-D3C9-472ABCF2D4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190A691A-157A-7CAA-2629-7C0B81508B7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F2C367ED-AEE8-A7F9-A30E-3A115B07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423FCB9-21BA-A971-A1CD-0717E86E2376}"/>
              </a:ext>
            </a:extLst>
          </p:cNvPr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A20F91F6-FECC-7220-6B19-54CC50659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2BAFA273-102B-90AA-5680-314FA4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16EDABC5-EDA5-75D7-D00B-C1999D967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E9E9E798-C4F4-3473-10DF-8F1A65ACF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C521C553-29F6-DC49-547D-96F79CF4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B8445811-0161-27DB-ED64-AD5486C6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134359F0-94F2-8B9E-4795-FC4EB110B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CA972D7F-D616-1718-AF8E-ADEB6DFA70E6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A510F9B-5E57-2C95-A295-7446739FB390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7A8DBF91-8A98-3308-DF9A-BFF218F288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186DE6BA-C416-8FBC-3E47-93BEF9DC64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D5E8CB38-7BBE-81B7-3E23-E85A1DB7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F903D840-F390-5CE2-0D21-96DCD0CAF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488665"/>
              </p:ext>
            </p:extLst>
          </p:nvPr>
        </p:nvGraphicFramePr>
        <p:xfrm>
          <a:off x="3429000" y="3314700"/>
          <a:ext cx="13335000" cy="4495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28969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1C9E1-1512-3A88-6A0D-9E966E5E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1D4EECC6-DFF1-1E44-DD74-DF8E6E9AA965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4A218387-D517-033C-ED96-36DB11C902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105FC5AB-26D3-CA06-8481-2D9915C965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AC5D8628-37D7-8641-E8E6-729CA797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BA1F5612-B95E-600C-DDA2-EFFD56AEC35D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14F9FA8-846F-1EB9-1F48-AE3AA4B8973B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1E35DAB2-E7B4-5C6A-650C-3103B15381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7D8E53D-D228-365A-0DA1-448A78ECC1E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8213E717-B359-16B7-553B-FCD3ABE2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5B5DF92-E934-860F-31E8-D2F2E580F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87246"/>
              </p:ext>
            </p:extLst>
          </p:nvPr>
        </p:nvGraphicFramePr>
        <p:xfrm>
          <a:off x="5638800" y="92592"/>
          <a:ext cx="8662299" cy="10101816"/>
        </p:xfrm>
        <a:graphic>
          <a:graphicData uri="http://schemas.openxmlformats.org/drawingml/2006/table">
            <a:tbl>
              <a:tblPr/>
              <a:tblGrid>
                <a:gridCol w="1666023">
                  <a:extLst>
                    <a:ext uri="{9D8B030D-6E8A-4147-A177-3AD203B41FA5}">
                      <a16:colId xmlns:a16="http://schemas.microsoft.com/office/drawing/2014/main" val="1194665596"/>
                    </a:ext>
                  </a:extLst>
                </a:gridCol>
                <a:gridCol w="1570965">
                  <a:extLst>
                    <a:ext uri="{9D8B030D-6E8A-4147-A177-3AD203B41FA5}">
                      <a16:colId xmlns:a16="http://schemas.microsoft.com/office/drawing/2014/main" val="1998667048"/>
                    </a:ext>
                  </a:extLst>
                </a:gridCol>
                <a:gridCol w="2223076">
                  <a:extLst>
                    <a:ext uri="{9D8B030D-6E8A-4147-A177-3AD203B41FA5}">
                      <a16:colId xmlns:a16="http://schemas.microsoft.com/office/drawing/2014/main" val="979151412"/>
                    </a:ext>
                  </a:extLst>
                </a:gridCol>
                <a:gridCol w="3202235">
                  <a:extLst>
                    <a:ext uri="{9D8B030D-6E8A-4147-A177-3AD203B41FA5}">
                      <a16:colId xmlns:a16="http://schemas.microsoft.com/office/drawing/2014/main" val="2183148999"/>
                    </a:ext>
                  </a:extLst>
                </a:gridCol>
              </a:tblGrid>
              <a:tr h="312946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 of Score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 Labels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958507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03623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740157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572603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39946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35019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74965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758862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</a:t>
                      </a:r>
                    </a:p>
                  </a:txBody>
                  <a:tcPr marL="84862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995990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84862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3110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068826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84862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33696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29532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63228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146401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cooking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35162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29594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64756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15175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culture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35181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31398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66579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128964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dogs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28800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23711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52511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436015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29460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27976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57436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488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fitness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30277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25046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55323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913288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35631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31045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66676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79924"/>
                  </a:ext>
                </a:extLst>
              </a:tr>
              <a:tr h="66043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38380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30959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69339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071636"/>
                  </a:ext>
                </a:extLst>
              </a:tr>
              <a:tr h="66043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speaking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27179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22085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49264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265286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39215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31953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71168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9028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soccer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31850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25933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57783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771276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Studying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29047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25222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54269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03919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35822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32916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68738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867803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tennis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27953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22386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429112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35053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29827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64880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14655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veganism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27473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22146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49619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951914"/>
                  </a:ext>
                </a:extLst>
              </a:tr>
              <a:tr h="334418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526429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447216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973645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83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26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454412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20206" y="202324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20206" y="8163919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3917165" y="1478709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60062" y="1706706"/>
            <a:ext cx="5699238" cy="741341"/>
            <a:chOff x="-29028" y="120743"/>
            <a:chExt cx="7598984" cy="988455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29028" y="120743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5F9F7C-1381-B032-2F0E-1F7E6AD22790}"/>
              </a:ext>
            </a:extLst>
          </p:cNvPr>
          <p:cNvSpPr txBox="1"/>
          <p:nvPr/>
        </p:nvSpPr>
        <p:spPr>
          <a:xfrm>
            <a:off x="10784102" y="1955636"/>
            <a:ext cx="6741898" cy="126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Animal and Science are the two most popular Categories of content, showing that people enjoy “real-life” and “factual” content the most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259E31-D09D-8F9C-AC33-CB09152FCE51}"/>
              </a:ext>
            </a:extLst>
          </p:cNvPr>
          <p:cNvSpPr txBox="1"/>
          <p:nvPr/>
        </p:nvSpPr>
        <p:spPr>
          <a:xfrm>
            <a:off x="10756224" y="4097817"/>
            <a:ext cx="7252178" cy="3009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 is a common theme with the top 5 categories with “Healthy Eating” ranking the highest. This may give an indication to the audience within your user base. You could use this insight to create a campaign and work with healthy eating brands a campaign and work with healthy eating brands to boost user engagement.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6FB6EB-0333-A2E7-9546-849460F73539}"/>
              </a:ext>
            </a:extLst>
          </p:cNvPr>
          <p:cNvSpPr txBox="1"/>
          <p:nvPr/>
        </p:nvSpPr>
        <p:spPr>
          <a:xfrm>
            <a:off x="10731238" y="7779450"/>
            <a:ext cx="7252178" cy="1823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STEPS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ad-hoc analysis is insightful, but it’s time to take this analysis into large scale production for real-time understanding of your business.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96DB8F-0C0E-C73F-51F6-FBCE7BE3D616}"/>
              </a:ext>
            </a:extLst>
          </p:cNvPr>
          <p:cNvSpPr txBox="1"/>
          <p:nvPr/>
        </p:nvSpPr>
        <p:spPr>
          <a:xfrm>
            <a:off x="10784102" y="1492832"/>
            <a:ext cx="9222058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5846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545403" y="1333500"/>
            <a:ext cx="11141033" cy="73914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Fast growing technology unicorn</a:t>
            </a:r>
          </a:p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need to adapt quickly to its global scale.</a:t>
            </a:r>
          </a:p>
          <a:p>
            <a:pPr algn="ctr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Accenture has begun a 3-month POC focusing on these task:</a:t>
            </a:r>
          </a:p>
          <a:p>
            <a:pPr algn="ctr"/>
            <a:endParaRPr lang="en-IN" sz="36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3600" dirty="0"/>
              <a:t>         </a:t>
            </a:r>
            <a:r>
              <a:rPr lang="en-IN" sz="3200" dirty="0"/>
              <a:t>1. An audit of Social Buzz’s big data practice.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2.Recommendations for successful IPO.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3. Analysis to find SocialBuzz’s top 5 most  popular categories of content.</a:t>
            </a:r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234000" y="1936906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22302" y="777727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148F3-1B52-D1C9-5075-C278E0A382B3}"/>
              </a:ext>
            </a:extLst>
          </p:cNvPr>
          <p:cNvSpPr txBox="1"/>
          <p:nvPr/>
        </p:nvSpPr>
        <p:spPr>
          <a:xfrm>
            <a:off x="2503376" y="3911633"/>
            <a:ext cx="712367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 </a:t>
            </a:r>
            <a:r>
              <a:rPr lang="en-AU" sz="3600" dirty="0">
                <a:solidFill>
                  <a:schemeClr val="bg1"/>
                </a:solidFill>
              </a:rPr>
              <a:t>Over 100000 posts per day!</a:t>
            </a:r>
          </a:p>
          <a:p>
            <a:r>
              <a:rPr lang="en-AU" sz="2000" dirty="0"/>
              <a:t>                         </a:t>
            </a:r>
          </a:p>
          <a:p>
            <a:r>
              <a:rPr lang="en-AU" sz="3200" dirty="0">
                <a:solidFill>
                  <a:schemeClr val="bg1"/>
                </a:solidFill>
              </a:rPr>
              <a:t>36500000 pieces of content per year!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800" dirty="0">
                <a:solidFill>
                  <a:schemeClr val="bg1"/>
                </a:solidFill>
              </a:rPr>
              <a:t>But how to capitalize on when there is so much?</a:t>
            </a:r>
          </a:p>
          <a:p>
            <a:endParaRPr lang="en-AU" sz="2800" dirty="0">
              <a:solidFill>
                <a:schemeClr val="bg1"/>
              </a:solidFill>
            </a:endParaRPr>
          </a:p>
          <a:p>
            <a:r>
              <a:rPr lang="en-AU" sz="2800" dirty="0">
                <a:solidFill>
                  <a:schemeClr val="bg1"/>
                </a:solidFill>
              </a:rPr>
              <a:t>Analysis to find Social Buzz’s top 5 popular   </a:t>
            </a:r>
          </a:p>
          <a:p>
            <a:r>
              <a:rPr lang="en-AU" sz="2800" dirty="0">
                <a:solidFill>
                  <a:schemeClr val="bg1"/>
                </a:solidFill>
              </a:rPr>
              <a:t>                              categories  </a:t>
            </a:r>
            <a:endParaRPr lang="en-I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44260" y="4128966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840" y="99681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6DB3D0B-146A-9737-4820-A11D535386E6}"/>
              </a:ext>
            </a:extLst>
          </p:cNvPr>
          <p:cNvSpPr/>
          <p:nvPr/>
        </p:nvSpPr>
        <p:spPr>
          <a:xfrm>
            <a:off x="14292471" y="1409969"/>
            <a:ext cx="3587374" cy="13410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Andrew Fleming</a:t>
            </a:r>
          </a:p>
          <a:p>
            <a:pPr algn="ctr"/>
            <a:r>
              <a:rPr lang="en-IN" sz="2400" dirty="0"/>
              <a:t>Chief Technical Architect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01A90378-0C6D-2AC5-79E3-68B6D9D46B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951845"/>
              </p:ext>
            </p:extLst>
          </p:nvPr>
        </p:nvGraphicFramePr>
        <p:xfrm>
          <a:off x="637644" y="-3885919"/>
          <a:ext cx="6539421" cy="963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0EF9783E-14A1-4321-D58B-5618D33BE18C}"/>
              </a:ext>
            </a:extLst>
          </p:cNvPr>
          <p:cNvSpPr/>
          <p:nvPr/>
        </p:nvSpPr>
        <p:spPr>
          <a:xfrm>
            <a:off x="11444260" y="6931132"/>
            <a:ext cx="2187334" cy="2123082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A5D9C9D-F827-8519-3B07-1CDABE98057F}"/>
              </a:ext>
            </a:extLst>
          </p:cNvPr>
          <p:cNvSpPr/>
          <p:nvPr/>
        </p:nvSpPr>
        <p:spPr>
          <a:xfrm>
            <a:off x="14319626" y="4369809"/>
            <a:ext cx="3548316" cy="13410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Marcus Rompton</a:t>
            </a:r>
          </a:p>
          <a:p>
            <a:pPr algn="ctr"/>
            <a:r>
              <a:rPr lang="en-IN" sz="2400" dirty="0"/>
              <a:t>Senior Principle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899138C-3F51-DA96-7F86-C8F15DA1CA90}"/>
              </a:ext>
            </a:extLst>
          </p:cNvPr>
          <p:cNvSpPr/>
          <p:nvPr/>
        </p:nvSpPr>
        <p:spPr>
          <a:xfrm>
            <a:off x="14458168" y="6988336"/>
            <a:ext cx="3409774" cy="13410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Tejas Patil</a:t>
            </a:r>
          </a:p>
          <a:p>
            <a:pPr algn="ctr"/>
            <a:r>
              <a:rPr lang="en-IN" sz="24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75C4E46-76FD-DC73-A5F9-D2D972A72FBF}"/>
              </a:ext>
            </a:extLst>
          </p:cNvPr>
          <p:cNvSpPr/>
          <p:nvPr/>
        </p:nvSpPr>
        <p:spPr>
          <a:xfrm>
            <a:off x="4176430" y="1079385"/>
            <a:ext cx="4558873" cy="10333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Data Understanding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C139FA-8073-AEB5-158F-5823FE753581}"/>
              </a:ext>
            </a:extLst>
          </p:cNvPr>
          <p:cNvSpPr/>
          <p:nvPr/>
        </p:nvSpPr>
        <p:spPr>
          <a:xfrm>
            <a:off x="6012553" y="2682675"/>
            <a:ext cx="3848660" cy="10333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Data Cleaning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7D4767D-67FC-4C4A-AD48-031A65BA89AF}"/>
              </a:ext>
            </a:extLst>
          </p:cNvPr>
          <p:cNvSpPr/>
          <p:nvPr/>
        </p:nvSpPr>
        <p:spPr>
          <a:xfrm>
            <a:off x="7909380" y="4282896"/>
            <a:ext cx="3848660" cy="10333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Data Modelling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7F36F3-48C9-9CC3-19D7-B45A89F307F2}"/>
              </a:ext>
            </a:extLst>
          </p:cNvPr>
          <p:cNvSpPr/>
          <p:nvPr/>
        </p:nvSpPr>
        <p:spPr>
          <a:xfrm>
            <a:off x="9677400" y="5946226"/>
            <a:ext cx="3848660" cy="10333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Data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4830E9-2464-2015-F797-A9E6D752D0B5}"/>
              </a:ext>
            </a:extLst>
          </p:cNvPr>
          <p:cNvSpPr/>
          <p:nvPr/>
        </p:nvSpPr>
        <p:spPr>
          <a:xfrm>
            <a:off x="11545304" y="7797373"/>
            <a:ext cx="3848660" cy="10333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Business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0C3C02-045F-F5CA-255F-58B1260EA66A}"/>
              </a:ext>
            </a:extLst>
          </p:cNvPr>
          <p:cNvSpPr txBox="1"/>
          <p:nvPr/>
        </p:nvSpPr>
        <p:spPr>
          <a:xfrm>
            <a:off x="3051048" y="3747407"/>
            <a:ext cx="1825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7030A0"/>
                </a:solidFill>
              </a:rPr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FFA47-456C-A6A9-AF20-E0E6A12774DF}"/>
              </a:ext>
            </a:extLst>
          </p:cNvPr>
          <p:cNvSpPr txBox="1"/>
          <p:nvPr/>
        </p:nvSpPr>
        <p:spPr>
          <a:xfrm>
            <a:off x="1737088" y="5740482"/>
            <a:ext cx="375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UNIQUE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09BC7A-5AAD-E2AC-5A5D-5E96AC4C4993}"/>
              </a:ext>
            </a:extLst>
          </p:cNvPr>
          <p:cNvSpPr txBox="1"/>
          <p:nvPr/>
        </p:nvSpPr>
        <p:spPr>
          <a:xfrm>
            <a:off x="7714306" y="3747406"/>
            <a:ext cx="2972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7030A0"/>
                </a:solidFill>
              </a:rPr>
              <a:t>1897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D91EB9-86B4-7933-4425-0E998381C064}"/>
              </a:ext>
            </a:extLst>
          </p:cNvPr>
          <p:cNvSpPr txBox="1"/>
          <p:nvPr/>
        </p:nvSpPr>
        <p:spPr>
          <a:xfrm>
            <a:off x="7149266" y="5248039"/>
            <a:ext cx="3218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REACTIONS TO “ANIMAL” POSTS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8EEBE-C6D4-344A-04B2-6AC817827C46}"/>
              </a:ext>
            </a:extLst>
          </p:cNvPr>
          <p:cNvSpPr txBox="1"/>
          <p:nvPr/>
        </p:nvSpPr>
        <p:spPr>
          <a:xfrm rot="10800000" flipV="1">
            <a:off x="13411202" y="3747405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A100FF"/>
                </a:solidFill>
              </a:rPr>
              <a:t>MAY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512A2A-7697-9B5A-83CF-D6D74E850B61}"/>
              </a:ext>
            </a:extLst>
          </p:cNvPr>
          <p:cNvSpPr txBox="1"/>
          <p:nvPr/>
        </p:nvSpPr>
        <p:spPr>
          <a:xfrm>
            <a:off x="12798554" y="5248039"/>
            <a:ext cx="2554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9E2B98E-A7C6-8568-E697-AACCB79AF6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96119"/>
              </p:ext>
            </p:extLst>
          </p:nvPr>
        </p:nvGraphicFramePr>
        <p:xfrm>
          <a:off x="6097015" y="1685151"/>
          <a:ext cx="6371248" cy="6877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C8750EC-182A-BC57-F538-52617C837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397860"/>
              </p:ext>
            </p:extLst>
          </p:nvPr>
        </p:nvGraphicFramePr>
        <p:xfrm>
          <a:off x="3169898" y="1498356"/>
          <a:ext cx="13989199" cy="6826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425</Words>
  <Application>Microsoft Office PowerPoint</Application>
  <PresentationFormat>Custom</PresentationFormat>
  <Paragraphs>179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Graphik Regular</vt:lpstr>
      <vt:lpstr>Arial</vt:lpstr>
      <vt:lpstr>Clear Sans Regular Bold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Tejas Patil</cp:lastModifiedBy>
  <cp:revision>10</cp:revision>
  <dcterms:created xsi:type="dcterms:W3CDTF">2006-08-16T00:00:00Z</dcterms:created>
  <dcterms:modified xsi:type="dcterms:W3CDTF">2024-02-13T08:32:19Z</dcterms:modified>
  <dc:identifier>DAEhDyfaYKE</dc:identifier>
</cp:coreProperties>
</file>